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57" r:id="rId3"/>
    <p:sldId id="261" r:id="rId4"/>
    <p:sldId id="262" r:id="rId5"/>
    <p:sldId id="263" r:id="rId6"/>
    <p:sldId id="264" r:id="rId7"/>
    <p:sldId id="265" r:id="rId8"/>
    <p:sldId id="266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6CC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7CE27B6-7472-4951-A578-2D05FA48BF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14" y="0"/>
            <a:ext cx="9130785" cy="6867939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0" y="0"/>
            <a:ext cx="9144000" cy="1066800"/>
          </a:xfrm>
          <a:prstGeom prst="rect">
            <a:avLst/>
          </a:prstGeom>
          <a:solidFill>
            <a:schemeClr val="accent3"/>
          </a:solidFill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Session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Infant &amp; Young Child feeding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Exclusive Breast Feeding from 0-6 months 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49" y="1524000"/>
            <a:ext cx="9060151" cy="3733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9006647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9144000" cy="5867400"/>
          </a:xfrm>
        </p:spPr>
        <p:txBody>
          <a:bodyPr>
            <a:normAutofit fontScale="85000" lnSpcReduction="10000"/>
          </a:bodyPr>
          <a:lstStyle/>
          <a:p>
            <a:pPr algn="just">
              <a:buFont typeface="Wingdings" pitchFamily="2" charset="2"/>
              <a:buChar char="q"/>
            </a:pPr>
            <a:r>
              <a:rPr lang="en-US" sz="2200" dirty="0"/>
              <a:t>At the end of the session, participants will be able to:</a:t>
            </a:r>
          </a:p>
          <a:p>
            <a:pPr algn="just">
              <a:buFont typeface="Wingdings" pitchFamily="2" charset="2"/>
              <a:buChar char="q"/>
            </a:pPr>
            <a:endParaRPr lang="en-US" sz="2200" dirty="0"/>
          </a:p>
          <a:p>
            <a:pPr algn="just"/>
            <a:r>
              <a:rPr lang="en-US" sz="2200" b="1" dirty="0"/>
              <a:t>Understand the importance of optimal IYCF practices</a:t>
            </a:r>
            <a:r>
              <a:rPr lang="en-US" sz="2200" dirty="0"/>
              <a:t> for the health and development of infants and young children in Khyber Pakhtunkhwa, including exclusive breastfeeding and appropriate complementary feeding.</a:t>
            </a:r>
          </a:p>
          <a:p>
            <a:pPr algn="just"/>
            <a:endParaRPr lang="en-US" sz="2200" dirty="0"/>
          </a:p>
          <a:p>
            <a:pPr algn="just"/>
            <a:r>
              <a:rPr lang="en-US" sz="2200" b="1" dirty="0"/>
              <a:t>Identify the common challenges and barriers</a:t>
            </a:r>
            <a:r>
              <a:rPr lang="en-US" sz="2200" dirty="0"/>
              <a:t> to proper IYCF practices in Khyber Pakhtunkhwa, such as cultural beliefs, socio-economic factors, and limited healthcare access.</a:t>
            </a:r>
          </a:p>
          <a:p>
            <a:pPr algn="just"/>
            <a:endParaRPr lang="en-US" sz="2200" dirty="0"/>
          </a:p>
          <a:p>
            <a:pPr algn="just"/>
            <a:r>
              <a:rPr lang="en-US" sz="2200" b="1" dirty="0"/>
              <a:t>Demonstrate effective counseling techniques</a:t>
            </a:r>
            <a:r>
              <a:rPr lang="en-US" sz="2200" dirty="0"/>
              <a:t> for supporting mothers in adopting recommended IYCF practices, including breastfeeding initiation, exclusive breastfeeding for the first 6 months, and timely introduction of nutritious complementary foods.</a:t>
            </a:r>
          </a:p>
          <a:p>
            <a:pPr algn="just"/>
            <a:endParaRPr lang="en-US" sz="2200" dirty="0"/>
          </a:p>
          <a:p>
            <a:pPr algn="just"/>
            <a:r>
              <a:rPr lang="en-US" sz="2200" b="1" dirty="0"/>
              <a:t>Recognize the impact of poor IYCF practices on child health</a:t>
            </a:r>
            <a:r>
              <a:rPr lang="en-US" sz="2200" dirty="0"/>
              <a:t> and understand the     long-term consequences, including malnutrition, stunting, and developmental delays.</a:t>
            </a:r>
          </a:p>
          <a:p>
            <a:pPr algn="just">
              <a:buFont typeface="Wingdings" pitchFamily="2" charset="2"/>
              <a:buChar char="q"/>
            </a:pPr>
            <a:endParaRPr lang="en-US" sz="2000" dirty="0"/>
          </a:p>
          <a:p>
            <a:pPr algn="just">
              <a:buNone/>
            </a:pPr>
            <a:endParaRPr lang="en-US" sz="2000" dirty="0"/>
          </a:p>
          <a:p>
            <a:pPr>
              <a:buNone/>
            </a:pPr>
            <a:br>
              <a:rPr lang="en-US" sz="2000" dirty="0"/>
            </a:br>
            <a:endParaRPr lang="en-US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9144000" cy="838200"/>
          </a:xfrm>
          <a:prstGeom prst="rect">
            <a:avLst/>
          </a:prstGeom>
          <a:solidFill>
            <a:schemeClr val="accent3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Objectives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5486400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q"/>
            </a:pPr>
            <a:endParaRPr lang="en-US" sz="2000" dirty="0"/>
          </a:p>
          <a:p>
            <a:pPr algn="just">
              <a:buNone/>
            </a:pPr>
            <a:endParaRPr lang="en-US" sz="2000" dirty="0"/>
          </a:p>
          <a:p>
            <a:pPr>
              <a:buNone/>
            </a:pPr>
            <a:br>
              <a:rPr lang="en-US" sz="2000" dirty="0"/>
            </a:br>
            <a:endParaRPr lang="en-US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9144000" cy="838200"/>
          </a:xfrm>
          <a:prstGeom prst="rect">
            <a:avLst/>
          </a:prstGeom>
          <a:solidFill>
            <a:schemeClr val="accent3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2800" b="1" dirty="0">
                <a:solidFill>
                  <a:schemeClr val="bg1"/>
                </a:solidFill>
              </a:rPr>
              <a:t>Benefits of exclusive breastfeeding for the first six months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219200"/>
            <a:ext cx="7620000" cy="5029199"/>
          </a:xfrm>
          <a:prstGeom prst="rect">
            <a:avLst/>
          </a:prstGeom>
          <a:ln w="38100" cap="sq">
            <a:solidFill>
              <a:schemeClr val="accent3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5486400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q"/>
            </a:pPr>
            <a:endParaRPr lang="en-US" sz="2000" dirty="0"/>
          </a:p>
          <a:p>
            <a:pPr algn="just">
              <a:buNone/>
            </a:pPr>
            <a:endParaRPr lang="en-US" sz="2000" dirty="0"/>
          </a:p>
          <a:p>
            <a:pPr>
              <a:buNone/>
            </a:pPr>
            <a:br>
              <a:rPr lang="en-US" sz="2000" dirty="0"/>
            </a:br>
            <a:endParaRPr lang="en-US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9144000" cy="838200"/>
          </a:xfrm>
          <a:prstGeom prst="rect">
            <a:avLst/>
          </a:prstGeom>
          <a:solidFill>
            <a:schemeClr val="accent3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2800" b="1" dirty="0">
                <a:solidFill>
                  <a:schemeClr val="bg1"/>
                </a:solidFill>
              </a:rPr>
              <a:t>Benefits of exclusive breastfeeding for the first six months</a:t>
            </a:r>
          </a:p>
        </p:txBody>
      </p:sp>
      <p:pic>
        <p:nvPicPr>
          <p:cNvPr id="5" name="Pictur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219200"/>
            <a:ext cx="7772400" cy="4953000"/>
          </a:xfrm>
          <a:prstGeom prst="rect">
            <a:avLst/>
          </a:prstGeom>
          <a:ln w="38100" cap="sq">
            <a:solidFill>
              <a:schemeClr val="accent3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5486400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q"/>
            </a:pPr>
            <a:endParaRPr lang="en-US" sz="2000" dirty="0"/>
          </a:p>
          <a:p>
            <a:pPr algn="just">
              <a:buNone/>
            </a:pPr>
            <a:endParaRPr lang="en-US" sz="2000" dirty="0"/>
          </a:p>
          <a:p>
            <a:pPr>
              <a:buNone/>
            </a:pPr>
            <a:br>
              <a:rPr lang="en-US" sz="2000" dirty="0"/>
            </a:br>
            <a:endParaRPr lang="en-US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9144000" cy="838200"/>
          </a:xfrm>
          <a:prstGeom prst="rect">
            <a:avLst/>
          </a:prstGeom>
          <a:solidFill>
            <a:schemeClr val="accent3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3200" b="1" dirty="0">
                <a:solidFill>
                  <a:schemeClr val="bg1"/>
                </a:solidFill>
              </a:rPr>
              <a:t>Risk of Artificial Feeding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1" y="1219200"/>
            <a:ext cx="4953000" cy="4419599"/>
          </a:xfrm>
          <a:prstGeom prst="rect">
            <a:avLst/>
          </a:prstGeom>
          <a:ln w="38100" cap="sq">
            <a:solidFill>
              <a:schemeClr val="accent3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5486400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q"/>
            </a:pPr>
            <a:endParaRPr lang="en-US" sz="2000" dirty="0"/>
          </a:p>
          <a:p>
            <a:pPr algn="just">
              <a:buNone/>
            </a:pPr>
            <a:endParaRPr lang="en-US" sz="2000" dirty="0"/>
          </a:p>
          <a:p>
            <a:pPr>
              <a:buNone/>
            </a:pPr>
            <a:br>
              <a:rPr lang="en-US" sz="2000" dirty="0"/>
            </a:br>
            <a:endParaRPr lang="en-US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9144000" cy="838200"/>
          </a:xfrm>
          <a:prstGeom prst="rect">
            <a:avLst/>
          </a:prstGeom>
          <a:solidFill>
            <a:schemeClr val="accent3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Variations in Breast Milk Composition</a:t>
            </a:r>
            <a:endParaRPr lang="en-US" sz="3200" dirty="0">
              <a:solidFill>
                <a:schemeClr val="bg1"/>
              </a:solidFill>
            </a:endParaRPr>
          </a:p>
        </p:txBody>
      </p:sp>
      <p:pic>
        <p:nvPicPr>
          <p:cNvPr id="5" name="Pictur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676400"/>
            <a:ext cx="5715000" cy="3810000"/>
          </a:xfrm>
          <a:prstGeom prst="rect">
            <a:avLst/>
          </a:prstGeom>
          <a:ln w="38100" cap="sq">
            <a:solidFill>
              <a:schemeClr val="accent3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5486400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q"/>
            </a:pPr>
            <a:endParaRPr lang="en-US" sz="2000" dirty="0"/>
          </a:p>
          <a:p>
            <a:pPr algn="just">
              <a:buNone/>
            </a:pPr>
            <a:endParaRPr lang="en-US" sz="2000" dirty="0"/>
          </a:p>
          <a:p>
            <a:pPr>
              <a:buNone/>
            </a:pPr>
            <a:br>
              <a:rPr lang="en-US" sz="2000" dirty="0"/>
            </a:br>
            <a:endParaRPr lang="en-US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9144000" cy="838200"/>
          </a:xfrm>
          <a:prstGeom prst="rect">
            <a:avLst/>
          </a:prstGeom>
          <a:solidFill>
            <a:schemeClr val="accent3"/>
          </a:solidFill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Composition of Formula Milk and Its Differences from Human Milk</a:t>
            </a:r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5" name="Pictur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447800"/>
            <a:ext cx="3886200" cy="3581400"/>
          </a:xfrm>
          <a:prstGeom prst="rect">
            <a:avLst/>
          </a:prstGeom>
          <a:ln w="38100" cap="sq">
            <a:solidFill>
              <a:schemeClr val="accent3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1447800"/>
            <a:ext cx="3657600" cy="3541815"/>
          </a:xfrm>
          <a:prstGeom prst="rect">
            <a:avLst/>
          </a:prstGeom>
          <a:ln w="38100" cap="sq">
            <a:solidFill>
              <a:schemeClr val="accent3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618</TotalTime>
  <Words>183</Words>
  <Application>Microsoft Office PowerPoint</Application>
  <PresentationFormat>On-screen Show (4:3)</PresentationFormat>
  <Paragraphs>36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Pakistan Maternal Nutrition Strategy</dc:title>
  <dc:creator>Mak Printing Solution</dc:creator>
  <cp:lastModifiedBy>DELL</cp:lastModifiedBy>
  <cp:revision>23</cp:revision>
  <dcterms:created xsi:type="dcterms:W3CDTF">2006-08-16T00:00:00Z</dcterms:created>
  <dcterms:modified xsi:type="dcterms:W3CDTF">2025-07-02T05:00:19Z</dcterms:modified>
</cp:coreProperties>
</file>